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Canva Sans Bold" charset="1" panose="020B0803030501040103"/>
      <p:regular r:id="rId32"/>
    </p:embeddedFont>
    <p:embeddedFont>
      <p:font typeface="Canva Sans" charset="1" panose="020B0503030501040103"/>
      <p:regular r:id="rId33"/>
    </p:embeddedFont>
    <p:embeddedFont>
      <p:font typeface="Canva Sans Medium" charset="1" panose="020B06030305010401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33591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Introducción a la Inteligencía Artificial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71180"/>
            <a:ext cx="18288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Arnulfo Pérez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03601" y="159703"/>
            <a:ext cx="94807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Limbico-Cort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eza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95289" y="3428350"/>
            <a:ext cx="1389742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Cíngulo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Anterior (ACC):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Monitorea conflictos (ej.: "¿Huir o pensar?").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Ínsula: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 señales corporales (ej.: "mariposas en el estómago").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5558" y="857250"/>
            <a:ext cx="1387688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Cortez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Prefrontal (PFC)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2397" y="3155830"/>
            <a:ext cx="17583205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dlPFC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Lógica y memoria de trabajo.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vmPFC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Evalúa riesgo/beneficio.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Aprende de errores (ej.: "No repitas el pastel").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Jerarquía: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Abajo-arriba: Emoción → Acción rápida.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Arriba-abajo: PFC regula impulsos.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Redes: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Competencia dinámica (ej.: red de modo predeterminado vs. red de saliencia).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5986" y="159703"/>
            <a:ext cx="175160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Entra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 sensorial: Primer filtro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5986" y="3351342"/>
            <a:ext cx="1751602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Vista, oí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do, tacto, olfato, gusto → Tálamo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(estación de relevo).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Tálamo envía información a: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Corteza sensorial primaria (procesamiento básico).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Amígdala (si hay carga emocional).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48177" y="159703"/>
            <a:ext cx="579164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Cerebelo: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41711" y="4028656"/>
            <a:ext cx="1400457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Recibe información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Sistema vestibular (equilibrio).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Corteza sensorial (tacto, visión).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Funciones clave: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Ajusta movimientos en tiempo real.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Participa en cognición rápida (ej.: tomar una pelota al vuelo).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141711" y="1971823"/>
            <a:ext cx="140045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Coor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dinador sensoriomotor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2258" y="645383"/>
            <a:ext cx="1334348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Diálogo cerebelo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↔ PFC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8934" y="3264004"/>
            <a:ext cx="1569013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Vías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 conexión: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Núcleos pontinos (puente cerebelo-PFC).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Tálamo (integración multisensorial).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Impacto en decisiones: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Cerebelo ayuda a automatizar respuestas (ej.: conducir).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PFC usa esta info para planificar (ej.: esquivar un obstáculo).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7502" y="1627701"/>
            <a:ext cx="1659299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 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distribuido, no lineal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7502" y="4000742"/>
            <a:ext cx="1659299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es una ruta fija: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Cerebelo y PFC actúan en paralelo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amíg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dala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puede "interrumpir" (ej.: si la pelota parece un peligro).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Redes clave: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 de atención (orientación sensorial).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 saliencia (prioriza estímulos relevantes).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573" y="2257513"/>
            <a:ext cx="4356336" cy="1900452"/>
          </a:xfrm>
          <a:custGeom>
            <a:avLst/>
            <a:gdLst/>
            <a:ahLst/>
            <a:cxnLst/>
            <a:rect r="r" b="b" t="t" l="l"/>
            <a:pathLst>
              <a:path h="1900452" w="4356336">
                <a:moveTo>
                  <a:pt x="0" y="0"/>
                </a:moveTo>
                <a:lnTo>
                  <a:pt x="4356337" y="0"/>
                </a:lnTo>
                <a:lnTo>
                  <a:pt x="4356337" y="1900451"/>
                </a:lnTo>
                <a:lnTo>
                  <a:pt x="0" y="190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573" y="4427672"/>
            <a:ext cx="4910750" cy="5302376"/>
          </a:xfrm>
          <a:custGeom>
            <a:avLst/>
            <a:gdLst/>
            <a:ahLst/>
            <a:cxnLst/>
            <a:rect r="r" b="b" t="t" l="l"/>
            <a:pathLst>
              <a:path h="5302376" w="4910750">
                <a:moveTo>
                  <a:pt x="0" y="0"/>
                </a:moveTo>
                <a:lnTo>
                  <a:pt x="4910751" y="0"/>
                </a:lnTo>
                <a:lnTo>
                  <a:pt x="4910751" y="5302376"/>
                </a:lnTo>
                <a:lnTo>
                  <a:pt x="0" y="530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" t="0" r="-243" b="-204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157964"/>
            <a:ext cx="8548232" cy="5572084"/>
          </a:xfrm>
          <a:custGeom>
            <a:avLst/>
            <a:gdLst/>
            <a:ahLst/>
            <a:cxnLst/>
            <a:rect r="r" b="b" t="t" l="l"/>
            <a:pathLst>
              <a:path h="5572084" w="8548232">
                <a:moveTo>
                  <a:pt x="0" y="0"/>
                </a:moveTo>
                <a:lnTo>
                  <a:pt x="8548232" y="0"/>
                </a:lnTo>
                <a:lnTo>
                  <a:pt x="8548232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0404" y="467718"/>
            <a:ext cx="165871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Davi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Hubel y Torsten Wiesel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4888" y="2398602"/>
            <a:ext cx="10801417" cy="76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1981,</a:t>
            </a: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Nobel Prize in Physiology. </a:t>
            </a:r>
          </a:p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fields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0738" y="6066264"/>
            <a:ext cx="15366524" cy="3649550"/>
          </a:xfrm>
          <a:custGeom>
            <a:avLst/>
            <a:gdLst/>
            <a:ahLst/>
            <a:cxnLst/>
            <a:rect r="r" b="b" t="t" l="l"/>
            <a:pathLst>
              <a:path h="3649550" w="15366524">
                <a:moveTo>
                  <a:pt x="0" y="0"/>
                </a:moveTo>
                <a:lnTo>
                  <a:pt x="15366524" y="0"/>
                </a:lnTo>
                <a:lnTo>
                  <a:pt x="15366524" y="3649550"/>
                </a:lnTo>
                <a:lnTo>
                  <a:pt x="0" y="364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3436" y="590810"/>
            <a:ext cx="926112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eoffrey Hinton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5857" y="2280397"/>
            <a:ext cx="140362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Padrino de las redes neurales profundas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298" y="3892129"/>
            <a:ext cx="1766540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1980-90s: Hinton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defendió redes neuronales contra el escepticismo dominante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2020s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Su narrativa de "IA consciente" valida el connectionismo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obreinterpreta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capacidades de la IA actual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4966" y="2342749"/>
            <a:ext cx="3734334" cy="2800751"/>
          </a:xfrm>
          <a:custGeom>
            <a:avLst/>
            <a:gdLst/>
            <a:ahLst/>
            <a:cxnLst/>
            <a:rect r="r" b="b" t="t" l="l"/>
            <a:pathLst>
              <a:path h="2800751" w="3734334">
                <a:moveTo>
                  <a:pt x="0" y="0"/>
                </a:moveTo>
                <a:lnTo>
                  <a:pt x="3734334" y="0"/>
                </a:lnTo>
                <a:lnTo>
                  <a:pt x="3734334" y="2800751"/>
                </a:lnTo>
                <a:lnTo>
                  <a:pt x="0" y="280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0837" y="857250"/>
            <a:ext cx="45343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AlexNet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1634" y="5687470"/>
            <a:ext cx="16864732" cy="32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AlexNet es una arquitectura de red neuronal convolucional (CNN)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ImageNet Large Scale Visual Recognition Challenge (ILSVRC). 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Clasifica imágenes en 1,000 categorías distintas de objetos y es considerada la primera aplicación ampliamente reconocida de redes convolucionales profundas en reconocimiento visual a gran escala.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Desarrollada en 2012 por Alex Krizhevsky  Ilya Sutskever y Geoffrey Hinton en la University of Toronto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viable gracias al uso de unidades de procesamiento gráfico (GPUs)</a:t>
            </a:r>
          </a:p>
          <a:p>
            <a:pPr algn="ctr">
              <a:lnSpc>
                <a:spcPts val="3674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9870" y="156852"/>
            <a:ext cx="135122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Inteligencia y cognición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17674" y="2015820"/>
            <a:ext cx="1594162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RAE: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Entender y resolver problemas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cognición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 refiere a los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procesos cognitivos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 consumen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información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para aprender, recordar, razonar, resolver problemas, y tomar decisiones.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73187" y="4329760"/>
            <a:ext cx="1594162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Percepción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Atención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Memoria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Resolución de 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Toma de decisiones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Razonamiento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Aprendizaje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Pensamiento crítico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Creatividad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706" y="3646891"/>
            <a:ext cx="9665" cy="36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162378"/>
            <a:ext cx="18288000" cy="7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</a:t>
            </a:r>
            <a:r>
              <a:rPr lang="en-US" b="true" sz="3481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Arnulfo Pérez Pérez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arnulfo.perez@zintegra.com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Ph.D. Electrical and Computer Engineering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Disertación: Parallel Segmentation of Range Images on a Hypercube-connected Distributed Computer.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M.S. Electrical and Computer Engineering 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Mask Decompositions for Digital Image Processing.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Licenciatura en Física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UNIVERSIDAD AUTÓNOMA DE NUEVO LEÓN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Análisis Teórico experimental del comportamiento temporal de potenciales transmembrana de un axón.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5873" y="2479309"/>
            <a:ext cx="17722127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 1: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rápido, intuitivo, emocional. Detecta patrones, pero es vulnerable a errores y sesgos.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 2: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lento, racional, reflexivo. Es más preciso, pero exige mayor esfuerzo cognitivo.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sesgos evolucionaron para optimizar la supervivencia en entornos ancestrales. En entornos de peligro inminente (ej.: depredadores), la velocidad era más crucial que la precisión.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 tribus pequeñas, la disidencia podía ser mortal.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selección natural no "optimizó" la racionalidad, sino</a:t>
            </a: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heurísticas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para problemas recurrentes. Lo adaptativo en el Pleistoceno no lo es en el siglo XXI.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615713"/>
            <a:ext cx="182880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Daniel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Kahneman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3008" y="857250"/>
            <a:ext cx="149219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Carácter de la Inteligencia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88780" y="3922423"/>
            <a:ext cx="14921985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Objetiva/Subjetiva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Contextual/Absoluta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Concreta/Constructo sociocultural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Medible/Inconmensurable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Acotada/Ilimitada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Unidimensional/Multifacética</a:t>
            </a:r>
          </a:p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Superinteligencia débil/fuerte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01206" y="3736351"/>
            <a:ext cx="7158094" cy="4919563"/>
          </a:xfrm>
          <a:custGeom>
            <a:avLst/>
            <a:gdLst/>
            <a:ahLst/>
            <a:cxnLst/>
            <a:rect r="r" b="b" t="t" l="l"/>
            <a:pathLst>
              <a:path h="4919563" w="7158094">
                <a:moveTo>
                  <a:pt x="0" y="0"/>
                </a:moveTo>
                <a:lnTo>
                  <a:pt x="7158094" y="0"/>
                </a:lnTo>
                <a:lnTo>
                  <a:pt x="7158094" y="4919563"/>
                </a:lnTo>
                <a:lnTo>
                  <a:pt x="0" y="491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28022" y="3320829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02802" y="857250"/>
            <a:ext cx="868239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singularidad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5972" y="2328544"/>
            <a:ext cx="74960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alignment problem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890" y="3307464"/>
            <a:ext cx="17380221" cy="5950836"/>
          </a:xfrm>
          <a:custGeom>
            <a:avLst/>
            <a:gdLst/>
            <a:ahLst/>
            <a:cxnLst/>
            <a:rect r="r" b="b" t="t" l="l"/>
            <a:pathLst>
              <a:path h="5950836" w="17380221">
                <a:moveTo>
                  <a:pt x="0" y="0"/>
                </a:moveTo>
                <a:lnTo>
                  <a:pt x="17380220" y="0"/>
                </a:lnTo>
                <a:lnTo>
                  <a:pt x="17380220" y="5950836"/>
                </a:lnTo>
                <a:lnTo>
                  <a:pt x="0" y="595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32016" y="563523"/>
            <a:ext cx="72239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Ray Kurzweil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46378" y="590810"/>
            <a:ext cx="599524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Frankstein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2445" y="2800131"/>
            <a:ext cx="1684311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Contexto Histórico (1818)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plena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Revolución In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dustrial y auge del mecanicismo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(Laplace, Galvani).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talisme vs. materialismo científico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 el romanticismo crítico.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Luigi Galvani y "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electricidad animal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 inspira la creación del monstruo.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desentendimiento de los científicos ante los impactos de sus inventos.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avances técnicos no garantizan progreso social.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Violar las "leyes naturales" tiene costos imprevisibles.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042" y="2504355"/>
            <a:ext cx="17667915" cy="5278290"/>
          </a:xfrm>
          <a:custGeom>
            <a:avLst/>
            <a:gdLst/>
            <a:ahLst/>
            <a:cxnLst/>
            <a:rect r="r" b="b" t="t" l="l"/>
            <a:pathLst>
              <a:path h="5278290" w="17667915">
                <a:moveTo>
                  <a:pt x="0" y="0"/>
                </a:moveTo>
                <a:lnTo>
                  <a:pt x="17667916" y="0"/>
                </a:lnTo>
                <a:lnTo>
                  <a:pt x="17667916" y="5278290"/>
                </a:lnTo>
                <a:lnTo>
                  <a:pt x="0" y="527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38024" y="1435950"/>
            <a:ext cx="10611951" cy="7415101"/>
          </a:xfrm>
          <a:custGeom>
            <a:avLst/>
            <a:gdLst/>
            <a:ahLst/>
            <a:cxnLst/>
            <a:rect r="r" b="b" t="t" l="l"/>
            <a:pathLst>
              <a:path h="7415101" w="10611951">
                <a:moveTo>
                  <a:pt x="0" y="0"/>
                </a:moveTo>
                <a:lnTo>
                  <a:pt x="10611952" y="0"/>
                </a:lnTo>
                <a:lnTo>
                  <a:pt x="10611952" y="7415100"/>
                </a:lnTo>
                <a:lnTo>
                  <a:pt x="0" y="7415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99312" y="159703"/>
            <a:ext cx="548937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3859" y="3619817"/>
            <a:ext cx="1702028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Analizar la inteligencia como artefacto evolutivo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tecnología como entidad mística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singularidad tecnològica como arquetipo religioso 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Entre utopias y distopias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IA en la cultura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81399" y="159703"/>
            <a:ext cx="1232520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Encrucija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 Actual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19630"/>
            <a:ext cx="1623060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Sostenibili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El mito del "crecimiento infinito" en IA.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Gobernanza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Opacidad vs. modelos abiertos (caso USA vs. China).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Riesgos reales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Deepfakes, biometría hackeada y escalada de conflictos.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 centros de datos de IA en USA consumen ~2% de la electricidad nacional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(equivalente a Florida).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Modelos como GPT-4 requieren ~$100M en entrenamiento, pero su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ROI es cuestionable.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Contraste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China impulsa modelos eficientes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(ej. PanGu-α) y código abierto, reduciendo huella energética en ~40% 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89130" y="857250"/>
            <a:ext cx="41097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4799" y="4819967"/>
            <a:ext cx="1793840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Principios para una I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Sostenible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Modelos frugales: Priorizar eficiencia sobre tamaño (ej. TinyML).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Open-source regulado: Como el modelo chino, pero con auditorías internacionales.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Impuestos al carbono computacional: Gravar entrenamientos masivos 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7129" y="188347"/>
            <a:ext cx="13213742" cy="9910307"/>
          </a:xfrm>
          <a:custGeom>
            <a:avLst/>
            <a:gdLst/>
            <a:ahLst/>
            <a:cxnLst/>
            <a:rect r="r" b="b" t="t" l="l"/>
            <a:pathLst>
              <a:path h="9910307" w="13213742">
                <a:moveTo>
                  <a:pt x="0" y="0"/>
                </a:moveTo>
                <a:lnTo>
                  <a:pt x="13213742" y="0"/>
                </a:lnTo>
                <a:lnTo>
                  <a:pt x="13213742" y="9910306"/>
                </a:lnTo>
                <a:lnTo>
                  <a:pt x="0" y="991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956" y="1452164"/>
            <a:ext cx="7326253" cy="6822573"/>
          </a:xfrm>
          <a:custGeom>
            <a:avLst/>
            <a:gdLst/>
            <a:ahLst/>
            <a:cxnLst/>
            <a:rect r="r" b="b" t="t" l="l"/>
            <a:pathLst>
              <a:path h="6822573" w="7326253">
                <a:moveTo>
                  <a:pt x="0" y="0"/>
                </a:moveTo>
                <a:lnTo>
                  <a:pt x="7326253" y="0"/>
                </a:lnTo>
                <a:lnTo>
                  <a:pt x="7326253" y="6822573"/>
                </a:lnTo>
                <a:lnTo>
                  <a:pt x="0" y="682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6436" y="446130"/>
            <a:ext cx="7832864" cy="9394739"/>
          </a:xfrm>
          <a:custGeom>
            <a:avLst/>
            <a:gdLst/>
            <a:ahLst/>
            <a:cxnLst/>
            <a:rect r="r" b="b" t="t" l="l"/>
            <a:pathLst>
              <a:path h="9394739" w="7832864">
                <a:moveTo>
                  <a:pt x="0" y="0"/>
                </a:moveTo>
                <a:lnTo>
                  <a:pt x="7832864" y="0"/>
                </a:lnTo>
                <a:lnTo>
                  <a:pt x="7832864" y="9394740"/>
                </a:lnTo>
                <a:lnTo>
                  <a:pt x="0" y="939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378" y="2510631"/>
            <a:ext cx="15639243" cy="5265738"/>
          </a:xfrm>
          <a:custGeom>
            <a:avLst/>
            <a:gdLst/>
            <a:ahLst/>
            <a:cxnLst/>
            <a:rect r="r" b="b" t="t" l="l"/>
            <a:pathLst>
              <a:path h="5265738" w="15639243">
                <a:moveTo>
                  <a:pt x="0" y="0"/>
                </a:moveTo>
                <a:lnTo>
                  <a:pt x="15639244" y="0"/>
                </a:lnTo>
                <a:lnTo>
                  <a:pt x="15639244" y="5265738"/>
                </a:lnTo>
                <a:lnTo>
                  <a:pt x="0" y="526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2960" y="2719705"/>
            <a:ext cx="1586208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Amígdala: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Detecta amenazas (ej.: miedo).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Prioriza recuerdos emocionales.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Hipocampo: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Añade contexto (ej.: "¿Dónde ocurrió?").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Conecta emociones con memorias.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547565" y="508950"/>
            <a:ext cx="1319286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Amígdala e Hipocampo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DAGuAbxdKZY</dc:identifier>
  <dcterms:modified xsi:type="dcterms:W3CDTF">2011-08-01T06:04:30Z</dcterms:modified>
  <cp:revision>1</cp:revision>
  <dc:title>sesion_S08</dc:title>
</cp:coreProperties>
</file>